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66" r:id="rId4"/>
    <p:sldId id="264" r:id="rId5"/>
    <p:sldId id="277" r:id="rId6"/>
    <p:sldId id="267" r:id="rId7"/>
    <p:sldId id="268" r:id="rId8"/>
    <p:sldId id="272" r:id="rId9"/>
  </p:sldIdLst>
  <p:sldSz cx="9144000" cy="6858000" type="screen4x3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nando%20rojas\Desktop\ACTAS\DESCARGUE%20DE%20ACTAS%202018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nando%20rojas\Desktop\ACTAS\DESCARGUE%20DE%20ACTAS%202018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ernando%20rojas\Desktop\ACTAS\DESCARGUE%20DE%20ACTAS%202018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Hoja1!$A$2</c:f>
              <c:strCache>
                <c:ptCount val="1"/>
                <c:pt idx="0">
                  <c:v>LICORES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0"/>
                  <c:y val="0.125"/>
                </c:manualLayout>
              </c:layout>
              <c:showVal val="1"/>
            </c:dLbl>
            <c:dLbl>
              <c:idx val="1"/>
              <c:layout>
                <c:manualLayout>
                  <c:x val="-5.0925337632080267E-17"/>
                  <c:y val="0.13888888888888898"/>
                </c:manualLayout>
              </c:layout>
              <c:showVal val="1"/>
            </c:dLbl>
            <c:dLbl>
              <c:idx val="2"/>
              <c:layout>
                <c:manualLayout>
                  <c:x val="7.3529411764705881E-3"/>
                  <c:y val="-2.0623028182083308E-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100"/>
                </a:pPr>
                <a:endParaRPr lang="es-CO"/>
              </a:p>
            </c:txPr>
            <c:showVal val="1"/>
          </c:dLbls>
          <c:cat>
            <c:strRef>
              <c:f>Hoja1!$B$1:$D$1</c:f>
              <c:strCache>
                <c:ptCount val="3"/>
                <c:pt idx="0">
                  <c:v>A 2016</c:v>
                </c:pt>
                <c:pt idx="1">
                  <c:v>A 2017</c:v>
                </c:pt>
                <c:pt idx="2">
                  <c:v>2018 (31 Mayo)</c:v>
                </c:pt>
              </c:strCache>
            </c:strRef>
          </c:cat>
          <c:val>
            <c:numRef>
              <c:f>Hoja1!$B$2:$D$2</c:f>
              <c:numCache>
                <c:formatCode>#,##0</c:formatCode>
                <c:ptCount val="3"/>
                <c:pt idx="0">
                  <c:v>32877</c:v>
                </c:pt>
                <c:pt idx="1">
                  <c:v>28245</c:v>
                </c:pt>
                <c:pt idx="2">
                  <c:v>10893</c:v>
                </c:pt>
              </c:numCache>
            </c:numRef>
          </c:val>
        </c:ser>
        <c:ser>
          <c:idx val="2"/>
          <c:order val="1"/>
          <c:tx>
            <c:strRef>
              <c:f>Hoja1!$A$3</c:f>
              <c:strCache>
                <c:ptCount val="1"/>
                <c:pt idx="0">
                  <c:v>ELEMENTOS PARA ADULTERAR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9444444444444495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21296296296296333"/>
                </c:manualLayout>
              </c:layout>
              <c:showVal val="1"/>
            </c:dLbl>
            <c:dLbl>
              <c:idx val="2"/>
              <c:layout>
                <c:manualLayout>
                  <c:x val="1.0185067526416052E-16"/>
                  <c:y val="0.18055555555555555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100"/>
                </a:pPr>
                <a:endParaRPr lang="es-CO"/>
              </a:p>
            </c:txPr>
            <c:showVal val="1"/>
          </c:dLbls>
          <c:cat>
            <c:strRef>
              <c:f>Hoja1!$B$1:$D$1</c:f>
              <c:strCache>
                <c:ptCount val="3"/>
                <c:pt idx="0">
                  <c:v>A 2016</c:v>
                </c:pt>
                <c:pt idx="1">
                  <c:v>A 2017</c:v>
                </c:pt>
                <c:pt idx="2">
                  <c:v>2018 (31 Mayo)</c:v>
                </c:pt>
              </c:strCache>
            </c:strRef>
          </c:cat>
          <c:val>
            <c:numRef>
              <c:f>Hoja1!$B$3:$D$3</c:f>
              <c:numCache>
                <c:formatCode>#,##0</c:formatCode>
                <c:ptCount val="3"/>
                <c:pt idx="0">
                  <c:v>59349</c:v>
                </c:pt>
                <c:pt idx="1">
                  <c:v>45613</c:v>
                </c:pt>
                <c:pt idx="2">
                  <c:v>40408</c:v>
                </c:pt>
              </c:numCache>
            </c:numRef>
          </c:val>
        </c:ser>
        <c:ser>
          <c:idx val="3"/>
          <c:order val="2"/>
          <c:tx>
            <c:strRef>
              <c:f>Hoja1!$A$4</c:f>
              <c:strCache>
                <c:ptCount val="1"/>
                <c:pt idx="0">
                  <c:v>CIGARRILLOS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1"/>
              <c:layout>
                <c:manualLayout>
                  <c:x val="0"/>
                  <c:y val="0.1712962962962967"/>
                </c:manualLayout>
              </c:layout>
              <c:showVal val="1"/>
            </c:dLbl>
            <c:dLbl>
              <c:idx val="2"/>
              <c:layout>
                <c:manualLayout>
                  <c:x val="-1.0185067526416052E-16"/>
                  <c:y val="0.20833333333333356"/>
                </c:manualLayout>
              </c:layout>
              <c:showVal val="1"/>
            </c:dLbl>
            <c:spPr>
              <a:solidFill>
                <a:srgbClr val="ED7D31"/>
              </a:solidFill>
            </c:spPr>
            <c:txPr>
              <a:bodyPr rot="-5400000" vert="horz"/>
              <a:lstStyle/>
              <a:p>
                <a:pPr>
                  <a:defRPr sz="1100"/>
                </a:pPr>
                <a:endParaRPr lang="es-CO"/>
              </a:p>
            </c:txPr>
            <c:showVal val="1"/>
          </c:dLbls>
          <c:cat>
            <c:strRef>
              <c:f>Hoja1!$B$1:$D$1</c:f>
              <c:strCache>
                <c:ptCount val="3"/>
                <c:pt idx="0">
                  <c:v>A 2016</c:v>
                </c:pt>
                <c:pt idx="1">
                  <c:v>A 2017</c:v>
                </c:pt>
                <c:pt idx="2">
                  <c:v>2018 (31 Mayo)</c:v>
                </c:pt>
              </c:strCache>
            </c:strRef>
          </c:cat>
          <c:val>
            <c:numRef>
              <c:f>Hoja1!$B$4:$D$4</c:f>
              <c:numCache>
                <c:formatCode>#,##0</c:formatCode>
                <c:ptCount val="3"/>
                <c:pt idx="0">
                  <c:v>92273</c:v>
                </c:pt>
                <c:pt idx="1">
                  <c:v>135474</c:v>
                </c:pt>
                <c:pt idx="2">
                  <c:v>118241</c:v>
                </c:pt>
              </c:numCache>
            </c:numRef>
          </c:val>
        </c:ser>
        <c:dLbls>
          <c:showVal val="1"/>
        </c:dLbls>
        <c:shape val="box"/>
        <c:axId val="32539776"/>
        <c:axId val="32552064"/>
        <c:axId val="0"/>
      </c:bar3DChart>
      <c:catAx>
        <c:axId val="325397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 b="1"/>
            </a:pPr>
            <a:endParaRPr lang="es-CO"/>
          </a:p>
        </c:txPr>
        <c:crossAx val="32552064"/>
        <c:crosses val="autoZero"/>
        <c:auto val="1"/>
        <c:lblAlgn val="ctr"/>
        <c:lblOffset val="100"/>
      </c:catAx>
      <c:valAx>
        <c:axId val="32552064"/>
        <c:scaling>
          <c:orientation val="minMax"/>
        </c:scaling>
        <c:delete val="1"/>
        <c:axPos val="l"/>
        <c:numFmt formatCode="#,##0" sourceLinked="1"/>
        <c:tickLblPos val="none"/>
        <c:crossAx val="325397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262375521074558"/>
          <c:y val="2.0202020202020211E-2"/>
          <c:w val="0.5947523448355716"/>
          <c:h val="0.10873962724356435"/>
        </c:manualLayout>
      </c:layout>
      <c:txPr>
        <a:bodyPr/>
        <a:lstStyle/>
        <a:p>
          <a:pPr>
            <a:defRPr sz="1200"/>
          </a:pPr>
          <a:endParaRPr lang="es-CO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Hoja4!$A$2</c:f>
              <c:strCache>
                <c:ptCount val="1"/>
                <c:pt idx="0">
                  <c:v>CONTRABANDO </c:v>
                </c:pt>
              </c:strCache>
            </c:strRef>
          </c:tx>
          <c:cat>
            <c:numRef>
              <c:f>Hoja4!$B$1:$D$1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Hoja4!$B$2:$D$2</c:f>
              <c:numCache>
                <c:formatCode>#,##0</c:formatCode>
                <c:ptCount val="3"/>
                <c:pt idx="0">
                  <c:v>93435</c:v>
                </c:pt>
                <c:pt idx="1">
                  <c:v>135759</c:v>
                </c:pt>
                <c:pt idx="2" formatCode="_-* #,##0\ _€_-;\-* #,##0\ _€_-;_-* &quot;-&quot;??\ _€_-;_-@_-">
                  <c:v>122268</c:v>
                </c:pt>
              </c:numCache>
            </c:numRef>
          </c:val>
        </c:ser>
        <c:ser>
          <c:idx val="1"/>
          <c:order val="1"/>
          <c:tx>
            <c:strRef>
              <c:f>Hoja4!$A$3</c:f>
              <c:strCache>
                <c:ptCount val="1"/>
                <c:pt idx="0">
                  <c:v>ADULTERADO</c:v>
                </c:pt>
              </c:strCache>
            </c:strRef>
          </c:tx>
          <c:cat>
            <c:numRef>
              <c:f>Hoja4!$B$1:$D$1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Hoja4!$B$3:$D$3</c:f>
              <c:numCache>
                <c:formatCode>#,##0</c:formatCode>
                <c:ptCount val="3"/>
                <c:pt idx="0">
                  <c:v>32877</c:v>
                </c:pt>
                <c:pt idx="1">
                  <c:v>28245</c:v>
                </c:pt>
                <c:pt idx="2" formatCode="_-* #,##0\ _€_-;\-* #,##0\ _€_-;_-* &quot;-&quot;??\ _€_-;_-@_-">
                  <c:v>10893</c:v>
                </c:pt>
              </c:numCache>
            </c:numRef>
          </c:val>
        </c:ser>
        <c:shape val="box"/>
        <c:axId val="32507392"/>
        <c:axId val="32537600"/>
        <c:axId val="0"/>
      </c:bar3DChart>
      <c:catAx>
        <c:axId val="325073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s-CO"/>
          </a:p>
        </c:txPr>
        <c:crossAx val="32537600"/>
        <c:crosses val="autoZero"/>
        <c:auto val="1"/>
        <c:lblAlgn val="ctr"/>
        <c:lblOffset val="100"/>
      </c:catAx>
      <c:valAx>
        <c:axId val="32537600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lang="es-ES"/>
            </a:pPr>
            <a:endParaRPr lang="es-CO"/>
          </a:p>
        </c:txPr>
        <c:crossAx val="325073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s-ES"/>
          </a:pPr>
          <a:endParaRPr lang="es-CO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showPercent val="1"/>
          </c:dLbls>
          <c:cat>
            <c:strRef>
              <c:f>Hoja3!$A$3:$A$13</c:f>
              <c:strCache>
                <c:ptCount val="11"/>
                <c:pt idx="0">
                  <c:v>AGUARDIENTE</c:v>
                </c:pt>
                <c:pt idx="1">
                  <c:v>CERVEZA</c:v>
                </c:pt>
                <c:pt idx="2">
                  <c:v>BEBIDA ARTESANAL</c:v>
                </c:pt>
                <c:pt idx="3">
                  <c:v>RON</c:v>
                </c:pt>
                <c:pt idx="4">
                  <c:v>WHISKY</c:v>
                </c:pt>
                <c:pt idx="5">
                  <c:v>VINO</c:v>
                </c:pt>
                <c:pt idx="6">
                  <c:v>APERITIVO</c:v>
                </c:pt>
                <c:pt idx="7">
                  <c:v>VODKA</c:v>
                </c:pt>
                <c:pt idx="8">
                  <c:v>OTROS LICORES</c:v>
                </c:pt>
                <c:pt idx="9">
                  <c:v>TEQUILA</c:v>
                </c:pt>
                <c:pt idx="10">
                  <c:v>BRANDY</c:v>
                </c:pt>
              </c:strCache>
            </c:strRef>
          </c:cat>
          <c:val>
            <c:numRef>
              <c:f>Hoja3!$C$3:$C$13</c:f>
              <c:numCache>
                <c:formatCode>0.00%</c:formatCode>
                <c:ptCount val="11"/>
                <c:pt idx="0">
                  <c:v>4.1010506079107244E-2</c:v>
                </c:pt>
                <c:pt idx="1">
                  <c:v>3.0241587251522591E-2</c:v>
                </c:pt>
                <c:pt idx="2">
                  <c:v>2.3257560396812881E-2</c:v>
                </c:pt>
                <c:pt idx="3">
                  <c:v>5.1892070501122697E-3</c:v>
                </c:pt>
                <c:pt idx="4">
                  <c:v>4.7461343786844501E-3</c:v>
                </c:pt>
                <c:pt idx="5">
                  <c:v>4.0927899309857992E-3</c:v>
                </c:pt>
                <c:pt idx="6">
                  <c:v>1.3592568394650084E-3</c:v>
                </c:pt>
                <c:pt idx="7">
                  <c:v>1.3217083079880745E-3</c:v>
                </c:pt>
                <c:pt idx="8">
                  <c:v>5.1066002808630153E-4</c:v>
                </c:pt>
                <c:pt idx="9">
                  <c:v>3.0038825181547148E-4</c:v>
                </c:pt>
                <c:pt idx="10">
                  <c:v>1.5019412590773575E-5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  <c:txPr>
        <a:bodyPr/>
        <a:lstStyle/>
        <a:p>
          <a:pPr rtl="0">
            <a:defRPr/>
          </a:pPr>
          <a:endParaRPr lang="es-CO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92080-FE4D-4DF7-A4D2-E624FBC6E817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F6D5D-3194-4D23-871B-E42DA585ED9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36EEA-31A5-4E7B-BFC5-1073162E3BC6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6711-DA60-4554-BFD0-4816076436B7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B7789-BB17-4FB1-B626-5F81EEEBD05C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EDB9-DAC1-4A13-BD58-3F334965778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CB970-78A2-42F1-85D5-06D4ED0C7317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FB53C-2B30-469B-84E1-B0D18A480D9D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C68E-D246-4FAC-8B5C-910165B1FEC1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1BBB5-3864-4BC6-B0CD-789E0D69F17E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12B1-C3E4-4F7B-82AF-636708918548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A98E9-C253-4EBB-852D-8EA24CC7D39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B3F0-6109-4326-8EFB-26B8C1F8109C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84E4-3294-46B6-BC66-3B1FE1614130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1CC3-550A-476C-99AD-1EE530949710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B5DD2-DD70-41C7-97FE-E8A663918848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CE13D-A257-4D87-8864-B6AC8C532A68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EB4ED-3544-49D8-9A6F-534BB48F25A2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A54D1-D38B-4D08-AA9B-2E0B2AF6C3D7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FCDE-9063-4A6D-B6C0-993E48ED3195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FBE14-2B53-4713-80FF-27CE0ED8D7FD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B9AF-6E5C-4DD9-9372-F8A9389B05B9}" type="slidenum">
              <a:rPr lang="es-CO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7DF9A3-10F8-4F97-916B-50CBCD11C6D0}" type="datetimeFigureOut">
              <a:rPr lang="es-CO"/>
              <a:pPr>
                <a:defRPr/>
              </a:pPr>
              <a:t>05/06/2018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53A4676-B18F-4C3F-88B7-F98AACF26939}" type="slidenum">
              <a:rPr lang="es-CO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ubtítulo 2"/>
          <p:cNvSpPr>
            <a:spLocks noGrp="1"/>
          </p:cNvSpPr>
          <p:nvPr>
            <p:ph type="subTitle" idx="1"/>
          </p:nvPr>
        </p:nvSpPr>
        <p:spPr>
          <a:xfrm>
            <a:off x="4356462" y="4411937"/>
            <a:ext cx="4787538" cy="158391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RESULTADOS </a:t>
            </a:r>
          </a:p>
          <a:p>
            <a:pPr algn="l">
              <a:spcBef>
                <a:spcPts val="0"/>
              </a:spcBef>
            </a:pPr>
            <a:r>
              <a:rPr lang="es-CO" b="1" i="1" dirty="0" smtClean="0">
                <a:solidFill>
                  <a:schemeClr val="tx2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ESTRATEGIA ANTICONTRABANDO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254977" y="142508"/>
            <a:ext cx="8673978" cy="752475"/>
            <a:chOff x="254977" y="142508"/>
            <a:chExt cx="8673978" cy="752475"/>
          </a:xfrm>
        </p:grpSpPr>
        <p:pic>
          <p:nvPicPr>
            <p:cNvPr id="4" name="3 Imagen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4977" y="142508"/>
              <a:ext cx="1600200" cy="752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4 Imagen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0630" y="200391"/>
              <a:ext cx="1838325" cy="61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0 Imagen" descr="rentas-01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23851" y="1685107"/>
            <a:ext cx="6049611" cy="24296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es-ES" dirty="0" smtClean="0"/>
              <a:t>Continúa fortalecido el Grupo Operativo de Rentas con 4 funcionarios de nomina y 32 contratistas de los cuales se distinguen así:</a:t>
            </a:r>
            <a:endParaRPr lang="es-CO" dirty="0" smtClean="0"/>
          </a:p>
          <a:p>
            <a:pPr marL="177800" lvl="0" indent="0" algn="just">
              <a:buNone/>
            </a:pPr>
            <a:r>
              <a:rPr lang="es-CO" dirty="0" smtClean="0"/>
              <a:t>Cuatro grupos de ocho (8) integrantes con un Coordinador cada grupo, quienes se encargan de realizar operativos de control en establecimientos comerciales, presentar informe y evidencias ante la autoridad competente para el trámite de  las órdenes de allanamiento, desmantelamiento de alambiques y cierre de establecimientos.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61068"/>
            <a:ext cx="7886700" cy="1325563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rId2" action="ppaction://hlinksldjump"/>
          </p:cNvPr>
          <p:cNvSpPr txBox="1">
            <a:spLocks noGrp="1"/>
          </p:cNvSpPr>
          <p:nvPr>
            <p:ph idx="1"/>
          </p:nvPr>
        </p:nvSpPr>
        <p:spPr>
          <a:xfrm>
            <a:off x="195944" y="2792276"/>
            <a:ext cx="26778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2016</a:t>
            </a: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3154428" y="1775538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315</a:t>
            </a: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2583933" y="3326703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25</a:t>
            </a: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650377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50377" y="4284617"/>
            <a:ext cx="0" cy="164592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4728753" y="1729062"/>
            <a:ext cx="2057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32.877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rId2" action="ppaction://hlinksldjump"/>
          </p:cNvPr>
          <p:cNvSpPr txBox="1"/>
          <p:nvPr/>
        </p:nvSpPr>
        <p:spPr>
          <a:xfrm>
            <a:off x="4715691" y="2267501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92.273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rId2" action="ppaction://hlinksldjump"/>
          </p:cNvPr>
          <p:cNvSpPr txBox="1"/>
          <p:nvPr/>
        </p:nvSpPr>
        <p:spPr>
          <a:xfrm>
            <a:off x="4715692" y="2819002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59.349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14 CuadroTexto">
            <a:hlinkClick r:id="rId2" action="ppaction://hlinksldjump"/>
          </p:cNvPr>
          <p:cNvSpPr txBox="1"/>
          <p:nvPr/>
        </p:nvSpPr>
        <p:spPr>
          <a:xfrm>
            <a:off x="4940774" y="4170819"/>
            <a:ext cx="1942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10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ORDENES DE ALLANAMIENTO</a:t>
            </a:r>
          </a:p>
        </p:txBody>
      </p:sp>
      <p:sp>
        <p:nvSpPr>
          <p:cNvPr id="21" name="20 CuadroTexto">
            <a:hlinkClick r:id="rId2" action="ppaction://hlinksldjump"/>
          </p:cNvPr>
          <p:cNvSpPr txBox="1"/>
          <p:nvPr/>
        </p:nvSpPr>
        <p:spPr>
          <a:xfrm>
            <a:off x="6582465" y="1855352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rId2" action="ppaction://hlinksldjump"/>
          </p:cNvPr>
          <p:cNvSpPr txBox="1"/>
          <p:nvPr/>
        </p:nvSpPr>
        <p:spPr>
          <a:xfrm>
            <a:off x="6582466" y="239379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rId2" action="ppaction://hlinksldjump"/>
          </p:cNvPr>
          <p:cNvSpPr txBox="1"/>
          <p:nvPr/>
        </p:nvSpPr>
        <p:spPr>
          <a:xfrm>
            <a:off x="6558354" y="2906105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 descr="LADR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76447" y="5011615"/>
            <a:ext cx="879232" cy="1063869"/>
          </a:xfrm>
          <a:prstGeom prst="rect">
            <a:avLst/>
          </a:prstGeom>
        </p:spPr>
      </p:pic>
      <p:sp>
        <p:nvSpPr>
          <p:cNvPr id="28" name="27 CuadroTexto">
            <a:hlinkClick r:id="rId2" action="ppaction://hlinksldjump"/>
          </p:cNvPr>
          <p:cNvSpPr txBox="1"/>
          <p:nvPr/>
        </p:nvSpPr>
        <p:spPr>
          <a:xfrm>
            <a:off x="4763588" y="3373489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1.162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29 CuadroTexto">
            <a:hlinkClick r:id="rId2" action="ppaction://hlinksldjump"/>
          </p:cNvPr>
          <p:cNvSpPr txBox="1"/>
          <p:nvPr/>
        </p:nvSpPr>
        <p:spPr>
          <a:xfrm>
            <a:off x="6519166" y="3541830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  <p:sp>
        <p:nvSpPr>
          <p:cNvPr id="26" name="25 CuadroTexto">
            <a:hlinkClick r:id="rId2" action="ppaction://hlinksldjump"/>
          </p:cNvPr>
          <p:cNvSpPr txBox="1"/>
          <p:nvPr/>
        </p:nvSpPr>
        <p:spPr>
          <a:xfrm>
            <a:off x="6016366" y="5167281"/>
            <a:ext cx="1942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22</a:t>
            </a:r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personas capturadas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rId2" action="ppaction://hlinksldjump"/>
          </p:cNvPr>
          <p:cNvSpPr txBox="1">
            <a:spLocks noGrp="1"/>
          </p:cNvSpPr>
          <p:nvPr>
            <p:ph idx="1"/>
          </p:nvPr>
        </p:nvSpPr>
        <p:spPr>
          <a:xfrm>
            <a:off x="158262" y="2792276"/>
            <a:ext cx="26778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2017</a:t>
            </a: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2726619" y="2047849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378</a:t>
            </a: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2214963" y="3742341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26</a:t>
            </a: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336869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3439798" y="5282911"/>
            <a:ext cx="1785950" cy="794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4521256" y="1506993"/>
            <a:ext cx="222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28.245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rId2" action="ppaction://hlinksldjump"/>
          </p:cNvPr>
          <p:cNvSpPr txBox="1"/>
          <p:nvPr/>
        </p:nvSpPr>
        <p:spPr>
          <a:xfrm>
            <a:off x="4391324" y="2084620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 135.474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rId2" action="ppaction://hlinksldjump"/>
          </p:cNvPr>
          <p:cNvSpPr txBox="1"/>
          <p:nvPr/>
        </p:nvSpPr>
        <p:spPr>
          <a:xfrm>
            <a:off x="4495132" y="2727311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  45.613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14 CuadroTexto">
            <a:hlinkClick r:id="rId2" action="ppaction://hlinksldjump"/>
          </p:cNvPr>
          <p:cNvSpPr txBox="1"/>
          <p:nvPr/>
        </p:nvSpPr>
        <p:spPr>
          <a:xfrm>
            <a:off x="4983318" y="3953968"/>
            <a:ext cx="200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16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ORDENES DE ALLANAMIENTO</a:t>
            </a:r>
          </a:p>
        </p:txBody>
      </p:sp>
      <p:sp>
        <p:nvSpPr>
          <p:cNvPr id="20" name="19 CuadroTexto">
            <a:hlinkClick r:id="rId2" action="ppaction://hlinksldjump"/>
          </p:cNvPr>
          <p:cNvSpPr txBox="1"/>
          <p:nvPr/>
        </p:nvSpPr>
        <p:spPr>
          <a:xfrm>
            <a:off x="6707274" y="5154805"/>
            <a:ext cx="1854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25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PERSONAS CAPTURADAS</a:t>
            </a:r>
          </a:p>
        </p:txBody>
      </p:sp>
      <p:sp>
        <p:nvSpPr>
          <p:cNvPr id="21" name="20 CuadroTexto">
            <a:hlinkClick r:id="rId2" action="ppaction://hlinksldjump"/>
          </p:cNvPr>
          <p:cNvSpPr txBox="1"/>
          <p:nvPr/>
        </p:nvSpPr>
        <p:spPr>
          <a:xfrm>
            <a:off x="6582465" y="16202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rId2" action="ppaction://hlinksldjump"/>
          </p:cNvPr>
          <p:cNvSpPr txBox="1"/>
          <p:nvPr/>
        </p:nvSpPr>
        <p:spPr>
          <a:xfrm>
            <a:off x="6621654" y="21978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rId2" action="ppaction://hlinksldjump"/>
          </p:cNvPr>
          <p:cNvSpPr txBox="1"/>
          <p:nvPr/>
        </p:nvSpPr>
        <p:spPr>
          <a:xfrm>
            <a:off x="6558354" y="280160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32 Imagen" descr="LADR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3646" y="4914901"/>
            <a:ext cx="993531" cy="1116624"/>
          </a:xfrm>
          <a:prstGeom prst="rect">
            <a:avLst/>
          </a:prstGeom>
        </p:spPr>
      </p:pic>
      <p:sp>
        <p:nvSpPr>
          <p:cNvPr id="35" name="34 CuadroTexto">
            <a:hlinkClick r:id="rId2" action="ppaction://hlinksldjump"/>
          </p:cNvPr>
          <p:cNvSpPr txBox="1"/>
          <p:nvPr/>
        </p:nvSpPr>
        <p:spPr>
          <a:xfrm>
            <a:off x="4332513" y="3399614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285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35 CuadroTexto">
            <a:hlinkClick r:id="rId2" action="ppaction://hlinksldjump"/>
          </p:cNvPr>
          <p:cNvSpPr txBox="1"/>
          <p:nvPr/>
        </p:nvSpPr>
        <p:spPr>
          <a:xfrm>
            <a:off x="6545291" y="3594081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2524" y="548640"/>
            <a:ext cx="7886700" cy="1220425"/>
          </a:xfrm>
        </p:spPr>
        <p:txBody>
          <a:bodyPr/>
          <a:lstStyle/>
          <a:p>
            <a:pPr algn="ctr"/>
            <a:r>
              <a:rPr lang="es-CO" sz="40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INFORME DE RESULTADOS</a:t>
            </a:r>
            <a:endParaRPr lang="es-CO" sz="40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3 Marcador de contenido">
            <a:hlinkClick r:id="rId2" action="ppaction://hlinksldjump"/>
          </p:cNvPr>
          <p:cNvSpPr txBox="1">
            <a:spLocks noGrp="1"/>
          </p:cNvSpPr>
          <p:nvPr>
            <p:ph idx="1"/>
          </p:nvPr>
        </p:nvSpPr>
        <p:spPr>
          <a:xfrm>
            <a:off x="158262" y="2792276"/>
            <a:ext cx="2677886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7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2018</a:t>
            </a:r>
            <a:endParaRPr lang="pt-BR" sz="72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5" name="4 CuadroTexto">
            <a:hlinkClick r:id="rId2" action="ppaction://hlinksldjump"/>
          </p:cNvPr>
          <p:cNvSpPr txBox="1"/>
          <p:nvPr/>
        </p:nvSpPr>
        <p:spPr>
          <a:xfrm>
            <a:off x="2726619" y="2047849"/>
            <a:ext cx="147610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151</a:t>
            </a:r>
            <a:endParaRPr lang="pt-BR" sz="36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  <a:p>
            <a:pPr algn="r"/>
            <a:r>
              <a:rPr lang="pt-BR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OPERATIVOS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5 CuadroTexto">
            <a:hlinkClick r:id="rId2" action="ppaction://hlinksldjump"/>
          </p:cNvPr>
          <p:cNvSpPr txBox="1"/>
          <p:nvPr/>
        </p:nvSpPr>
        <p:spPr>
          <a:xfrm>
            <a:off x="2214963" y="3742341"/>
            <a:ext cx="1802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4</a:t>
            </a:r>
            <a:endParaRPr lang="pt-BR" sz="36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  <a:p>
            <a:pPr algn="r"/>
            <a:r>
              <a:rPr lang="pt-BR" sz="14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ALAMBIQUES DESMANTELADOS</a:t>
            </a:r>
            <a:endParaRPr lang="es-ES" sz="1400" b="1" i="1" dirty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4336869" y="1554480"/>
            <a:ext cx="13063" cy="2612571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rot="5400000">
            <a:off x="3439798" y="5282911"/>
            <a:ext cx="1785950" cy="794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>
            <a:hlinkClick r:id="rId2" action="ppaction://hlinksldjump"/>
          </p:cNvPr>
          <p:cNvSpPr txBox="1"/>
          <p:nvPr/>
        </p:nvSpPr>
        <p:spPr>
          <a:xfrm>
            <a:off x="4521256" y="1506993"/>
            <a:ext cx="2227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rgbClr val="92D050"/>
                </a:solidFill>
                <a:latin typeface="Segoe UI" pitchFamily="34" charset="0"/>
                <a:cs typeface="Segoe UI" pitchFamily="34" charset="0"/>
              </a:rPr>
              <a:t>10.893</a:t>
            </a:r>
            <a:endParaRPr lang="es-ES" sz="3600" b="1" i="1" dirty="0">
              <a:solidFill>
                <a:srgbClr val="92D05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10 CuadroTexto">
            <a:hlinkClick r:id="rId2" action="ppaction://hlinksldjump"/>
          </p:cNvPr>
          <p:cNvSpPr txBox="1"/>
          <p:nvPr/>
        </p:nvSpPr>
        <p:spPr>
          <a:xfrm>
            <a:off x="4391324" y="2084620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118.241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11 CuadroTexto">
            <a:hlinkClick r:id="rId2" action="ppaction://hlinksldjump"/>
          </p:cNvPr>
          <p:cNvSpPr txBox="1"/>
          <p:nvPr/>
        </p:nvSpPr>
        <p:spPr>
          <a:xfrm>
            <a:off x="4495132" y="2727311"/>
            <a:ext cx="197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  </a:t>
            </a:r>
            <a:r>
              <a:rPr lang="es-ES" sz="3600" b="1" i="1" dirty="0" smtClean="0">
                <a:solidFill>
                  <a:srgbClr val="00B0F0"/>
                </a:solidFill>
                <a:latin typeface="Segoe UI" pitchFamily="34" charset="0"/>
                <a:cs typeface="Segoe UI" pitchFamily="34" charset="0"/>
              </a:rPr>
              <a:t>40.408</a:t>
            </a:r>
            <a:endParaRPr lang="es-ES" sz="3600" b="1" i="1" dirty="0">
              <a:solidFill>
                <a:srgbClr val="00B0F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14 CuadroTexto">
            <a:hlinkClick r:id="rId2" action="ppaction://hlinksldjump"/>
          </p:cNvPr>
          <p:cNvSpPr txBox="1"/>
          <p:nvPr/>
        </p:nvSpPr>
        <p:spPr>
          <a:xfrm>
            <a:off x="4983318" y="3953968"/>
            <a:ext cx="200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ORDENES DE ALLANAMIENTO</a:t>
            </a:r>
          </a:p>
        </p:txBody>
      </p:sp>
      <p:sp>
        <p:nvSpPr>
          <p:cNvPr id="20" name="19 CuadroTexto">
            <a:hlinkClick r:id="rId2" action="ppaction://hlinksldjump"/>
          </p:cNvPr>
          <p:cNvSpPr txBox="1"/>
          <p:nvPr/>
        </p:nvSpPr>
        <p:spPr>
          <a:xfrm>
            <a:off x="6707274" y="5154805"/>
            <a:ext cx="1854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13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PERSONAS CAPTURADAS</a:t>
            </a:r>
          </a:p>
        </p:txBody>
      </p:sp>
      <p:sp>
        <p:nvSpPr>
          <p:cNvPr id="21" name="20 CuadroTexto">
            <a:hlinkClick r:id="rId2" action="ppaction://hlinksldjump"/>
          </p:cNvPr>
          <p:cNvSpPr txBox="1"/>
          <p:nvPr/>
        </p:nvSpPr>
        <p:spPr>
          <a:xfrm>
            <a:off x="6582465" y="16202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LICORES</a:t>
            </a:r>
          </a:p>
        </p:txBody>
      </p:sp>
      <p:sp>
        <p:nvSpPr>
          <p:cNvPr id="22" name="21 CuadroTexto">
            <a:hlinkClick r:id="rId2" action="ppaction://hlinksldjump"/>
          </p:cNvPr>
          <p:cNvSpPr txBox="1"/>
          <p:nvPr/>
        </p:nvSpPr>
        <p:spPr>
          <a:xfrm>
            <a:off x="6621654" y="21978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CIGARRILLOS</a:t>
            </a:r>
          </a:p>
        </p:txBody>
      </p:sp>
      <p:sp>
        <p:nvSpPr>
          <p:cNvPr id="23" name="22 CuadroTexto">
            <a:hlinkClick r:id="rId2" action="ppaction://hlinksldjump"/>
          </p:cNvPr>
          <p:cNvSpPr txBox="1"/>
          <p:nvPr/>
        </p:nvSpPr>
        <p:spPr>
          <a:xfrm>
            <a:off x="6558354" y="2801602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</a:t>
            </a:r>
          </a:p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ELEMENTOS PARA ADULTERAR</a:t>
            </a:r>
          </a:p>
        </p:txBody>
      </p:sp>
      <p:pic>
        <p:nvPicPr>
          <p:cNvPr id="24" name="23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32 Imagen" descr="LADRO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3646" y="4914901"/>
            <a:ext cx="993531" cy="1116624"/>
          </a:xfrm>
          <a:prstGeom prst="rect">
            <a:avLst/>
          </a:prstGeom>
        </p:spPr>
      </p:pic>
      <p:sp>
        <p:nvSpPr>
          <p:cNvPr id="35" name="34 CuadroTexto">
            <a:hlinkClick r:id="rId2" action="ppaction://hlinksldjump"/>
          </p:cNvPr>
          <p:cNvSpPr txBox="1"/>
          <p:nvPr/>
        </p:nvSpPr>
        <p:spPr>
          <a:xfrm>
            <a:off x="4332513" y="3399614"/>
            <a:ext cx="2084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600" b="1" i="1" dirty="0" smtClean="0">
                <a:solidFill>
                  <a:srgbClr val="FFC000"/>
                </a:solidFill>
                <a:latin typeface="Segoe UI" pitchFamily="34" charset="0"/>
                <a:cs typeface="Segoe UI" pitchFamily="34" charset="0"/>
              </a:rPr>
              <a:t>4.027</a:t>
            </a:r>
            <a:endParaRPr lang="es-ES" sz="3600" b="1" i="1" dirty="0">
              <a:solidFill>
                <a:srgbClr val="FFC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35 CuadroTexto">
            <a:hlinkClick r:id="rId2" action="ppaction://hlinksldjump"/>
          </p:cNvPr>
          <p:cNvSpPr txBox="1"/>
          <p:nvPr/>
        </p:nvSpPr>
        <p:spPr>
          <a:xfrm>
            <a:off x="6545291" y="3594081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UNIDADES DE CERVEZA</a:t>
            </a:r>
          </a:p>
        </p:txBody>
      </p:sp>
      <p:sp>
        <p:nvSpPr>
          <p:cNvPr id="26" name="25 CuadroTexto">
            <a:hlinkClick r:id="rId2" action="ppaction://hlinksldjump"/>
          </p:cNvPr>
          <p:cNvSpPr txBox="1"/>
          <p:nvPr/>
        </p:nvSpPr>
        <p:spPr>
          <a:xfrm>
            <a:off x="257702" y="3720355"/>
            <a:ext cx="2428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s-ES" sz="1600" b="1" i="1" dirty="0" smtClean="0">
                <a:solidFill>
                  <a:srgbClr val="4D4D4D"/>
                </a:solidFill>
                <a:latin typeface="Segoe UI" pitchFamily="34" charset="0"/>
                <a:cs typeface="Segoe UI" pitchFamily="34" charset="0"/>
              </a:rPr>
              <a:t>31 de mayo</a:t>
            </a:r>
            <a:endParaRPr lang="es-ES" sz="1600" b="1" i="1" dirty="0" smtClean="0">
              <a:solidFill>
                <a:srgbClr val="4D4D4D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639445"/>
            <a:ext cx="8817428" cy="1325563"/>
          </a:xfrm>
        </p:spPr>
        <p:txBody>
          <a:bodyPr/>
          <a:lstStyle/>
          <a:p>
            <a:pPr algn="ctr"/>
            <a:r>
              <a:rPr lang="es-CO" sz="32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COMPARATIVO DE APREHENSIONES</a:t>
            </a:r>
            <a:endParaRPr lang="es-CO" sz="32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1 Gráfico"/>
          <p:cNvGraphicFramePr/>
          <p:nvPr/>
        </p:nvGraphicFramePr>
        <p:xfrm>
          <a:off x="470263" y="1543050"/>
          <a:ext cx="7942217" cy="4191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02970" y="561703"/>
            <a:ext cx="7886700" cy="1142048"/>
          </a:xfrm>
        </p:spPr>
        <p:txBody>
          <a:bodyPr/>
          <a:lstStyle/>
          <a:p>
            <a:pPr algn="ctr"/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2800" i="1" dirty="0" smtClean="0"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COMPARATIVO CONTRABANDO VS ADULTERADO  </a:t>
            </a:r>
            <a:endParaRPr lang="es-CO" sz="2800" i="1" dirty="0">
              <a:solidFill>
                <a:schemeClr val="accent1">
                  <a:lumMod val="7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7 Gráfico"/>
          <p:cNvGraphicFramePr/>
          <p:nvPr/>
        </p:nvGraphicFramePr>
        <p:xfrm>
          <a:off x="781050" y="2002064"/>
          <a:ext cx="7581900" cy="38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824" y="403441"/>
            <a:ext cx="7886700" cy="114204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n-US" sz="3600" dirty="0" smtClean="0"/>
              <a:t> 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TIPO DE LICOR APREHENDIDO 2017</a:t>
            </a:r>
            <a:endParaRPr lang="es-CO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808" y="168885"/>
            <a:ext cx="1600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461" y="226768"/>
            <a:ext cx="1838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2 Gráfico"/>
          <p:cNvGraphicFramePr/>
          <p:nvPr/>
        </p:nvGraphicFramePr>
        <p:xfrm>
          <a:off x="378822" y="1685109"/>
          <a:ext cx="8347165" cy="4650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sentación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 [Modo de compatibilidad]" id="{C688C2B8-A1F2-4EF8-A872-AF8312754759}" vid="{CFA74AD6-9DBE-45AA-9DDC-90C032B9A7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1056</TotalTime>
  <Words>205</Words>
  <Application>Microsoft Office PowerPoint</Application>
  <PresentationFormat>Presentación en pantalla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Presentación1</vt:lpstr>
      <vt:lpstr>Diapositiva 1</vt:lpstr>
      <vt:lpstr>INFORME DE RESULTADOS</vt:lpstr>
      <vt:lpstr>INFORME DE RESULTADOS</vt:lpstr>
      <vt:lpstr>INFORME DE RESULTADOS</vt:lpstr>
      <vt:lpstr>INFORME DE RESULTADOS</vt:lpstr>
      <vt:lpstr>COMPARATIVO DE APREHENSIONES</vt:lpstr>
      <vt:lpstr> COMPARATIVO CONTRABANDO VS ADULTERADO  </vt:lpstr>
      <vt:lpstr>  TIPO DE LICOR APREHENDIDO 2017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fernando rojas</dc:creator>
  <cp:lastModifiedBy>fernando rojas</cp:lastModifiedBy>
  <cp:revision>139</cp:revision>
  <dcterms:created xsi:type="dcterms:W3CDTF">2016-02-24T15:11:44Z</dcterms:created>
  <dcterms:modified xsi:type="dcterms:W3CDTF">2018-06-05T23:52:19Z</dcterms:modified>
</cp:coreProperties>
</file>