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6" r:id="rId4"/>
    <p:sldId id="264" r:id="rId5"/>
    <p:sldId id="277" r:id="rId6"/>
    <p:sldId id="267" r:id="rId7"/>
    <p:sldId id="268" r:id="rId8"/>
    <p:sldId id="272" r:id="rId9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ACTAS\DESCARGUE%20DE%20ACTAS%202018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ACTAS\DESCARGUE%20DE%20ACTAS%202018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ACTAS\DESCARGUE%20DE%20ACTAS%202018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Hoja1!$A$2</c:f>
              <c:strCache>
                <c:ptCount val="1"/>
                <c:pt idx="0">
                  <c:v>LICORES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0"/>
                  <c:y val="0.125"/>
                </c:manualLayout>
              </c:layout>
              <c:showVal val="1"/>
            </c:dLbl>
            <c:dLbl>
              <c:idx val="1"/>
              <c:layout>
                <c:manualLayout>
                  <c:x val="-5.0925337632080267E-17"/>
                  <c:y val="0.13888888888888898"/>
                </c:manualLayout>
              </c:layout>
              <c:showVal val="1"/>
            </c:dLbl>
            <c:dLbl>
              <c:idx val="2"/>
              <c:layout>
                <c:manualLayout>
                  <c:x val="7.3529411764705881E-3"/>
                  <c:y val="-2.0623028182083308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100"/>
                </a:pPr>
                <a:endParaRPr lang="es-CO"/>
              </a:p>
            </c:txPr>
            <c:showVal val="1"/>
          </c:dLbls>
          <c:cat>
            <c:strRef>
              <c:f>Hoja1!$B$1:$D$1</c:f>
              <c:strCache>
                <c:ptCount val="3"/>
                <c:pt idx="0">
                  <c:v>A 2016</c:v>
                </c:pt>
                <c:pt idx="1">
                  <c:v>A 2017</c:v>
                </c:pt>
                <c:pt idx="2">
                  <c:v>2018 (31 Mayo)</c:v>
                </c:pt>
              </c:strCache>
            </c:strRef>
          </c:cat>
          <c:val>
            <c:numRef>
              <c:f>Hoja1!$B$2:$D$2</c:f>
              <c:numCache>
                <c:formatCode>#,##0</c:formatCode>
                <c:ptCount val="3"/>
                <c:pt idx="0">
                  <c:v>32877</c:v>
                </c:pt>
                <c:pt idx="1">
                  <c:v>28245</c:v>
                </c:pt>
                <c:pt idx="2">
                  <c:v>10893</c:v>
                </c:pt>
              </c:numCache>
            </c:numRef>
          </c:val>
        </c:ser>
        <c:ser>
          <c:idx val="2"/>
          <c:order val="1"/>
          <c:tx>
            <c:strRef>
              <c:f>Hoja1!$A$3</c:f>
              <c:strCache>
                <c:ptCount val="1"/>
                <c:pt idx="0">
                  <c:v>ELEMENTOS PARA ADULTERAR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944444444444449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1296296296296333"/>
                </c:manualLayout>
              </c:layout>
              <c:showVal val="1"/>
            </c:dLbl>
            <c:dLbl>
              <c:idx val="2"/>
              <c:layout>
                <c:manualLayout>
                  <c:x val="1.0185067526416052E-16"/>
                  <c:y val="0.180555555555555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100"/>
                </a:pPr>
                <a:endParaRPr lang="es-CO"/>
              </a:p>
            </c:txPr>
            <c:showVal val="1"/>
          </c:dLbls>
          <c:cat>
            <c:strRef>
              <c:f>Hoja1!$B$1:$D$1</c:f>
              <c:strCache>
                <c:ptCount val="3"/>
                <c:pt idx="0">
                  <c:v>A 2016</c:v>
                </c:pt>
                <c:pt idx="1">
                  <c:v>A 2017</c:v>
                </c:pt>
                <c:pt idx="2">
                  <c:v>2018 (31 Mayo)</c:v>
                </c:pt>
              </c:strCache>
            </c:strRef>
          </c:cat>
          <c:val>
            <c:numRef>
              <c:f>Hoja1!$B$3:$D$3</c:f>
              <c:numCache>
                <c:formatCode>#,##0</c:formatCode>
                <c:ptCount val="3"/>
                <c:pt idx="0">
                  <c:v>59349</c:v>
                </c:pt>
                <c:pt idx="1">
                  <c:v>45613</c:v>
                </c:pt>
                <c:pt idx="2">
                  <c:v>40408</c:v>
                </c:pt>
              </c:numCache>
            </c:numRef>
          </c:val>
        </c:ser>
        <c:ser>
          <c:idx val="3"/>
          <c:order val="2"/>
          <c:tx>
            <c:strRef>
              <c:f>Hoja1!$A$4</c:f>
              <c:strCache>
                <c:ptCount val="1"/>
                <c:pt idx="0">
                  <c:v>CIGARRILLOS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1"/>
              <c:layout>
                <c:manualLayout>
                  <c:x val="0"/>
                  <c:y val="0.1712962962962967"/>
                </c:manualLayout>
              </c:layout>
              <c:showVal val="1"/>
            </c:dLbl>
            <c:dLbl>
              <c:idx val="2"/>
              <c:layout>
                <c:manualLayout>
                  <c:x val="-1.0185067526416052E-16"/>
                  <c:y val="0.20833333333333356"/>
                </c:manualLayout>
              </c:layout>
              <c:showVal val="1"/>
            </c:dLbl>
            <c:spPr>
              <a:solidFill>
                <a:srgbClr val="ED7D31"/>
              </a:solidFill>
            </c:spPr>
            <c:txPr>
              <a:bodyPr rot="-5400000" vert="horz"/>
              <a:lstStyle/>
              <a:p>
                <a:pPr>
                  <a:defRPr sz="1100"/>
                </a:pPr>
                <a:endParaRPr lang="es-CO"/>
              </a:p>
            </c:txPr>
            <c:showVal val="1"/>
          </c:dLbls>
          <c:cat>
            <c:strRef>
              <c:f>Hoja1!$B$1:$D$1</c:f>
              <c:strCache>
                <c:ptCount val="3"/>
                <c:pt idx="0">
                  <c:v>A 2016</c:v>
                </c:pt>
                <c:pt idx="1">
                  <c:v>A 2017</c:v>
                </c:pt>
                <c:pt idx="2">
                  <c:v>2018 (31 Mayo)</c:v>
                </c:pt>
              </c:strCache>
            </c:strRef>
          </c:cat>
          <c:val>
            <c:numRef>
              <c:f>Hoja1!$B$4:$D$4</c:f>
              <c:numCache>
                <c:formatCode>#,##0</c:formatCode>
                <c:ptCount val="3"/>
                <c:pt idx="0">
                  <c:v>92273</c:v>
                </c:pt>
                <c:pt idx="1">
                  <c:v>135474</c:v>
                </c:pt>
                <c:pt idx="2">
                  <c:v>118241</c:v>
                </c:pt>
              </c:numCache>
            </c:numRef>
          </c:val>
        </c:ser>
        <c:dLbls>
          <c:showVal val="1"/>
        </c:dLbls>
        <c:shape val="box"/>
        <c:axId val="32539776"/>
        <c:axId val="32552064"/>
        <c:axId val="0"/>
      </c:bar3DChart>
      <c:catAx>
        <c:axId val="32539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0" b="1"/>
            </a:pPr>
            <a:endParaRPr lang="es-CO"/>
          </a:p>
        </c:txPr>
        <c:crossAx val="32552064"/>
        <c:crosses val="autoZero"/>
        <c:auto val="1"/>
        <c:lblAlgn val="ctr"/>
        <c:lblOffset val="100"/>
      </c:catAx>
      <c:valAx>
        <c:axId val="32552064"/>
        <c:scaling>
          <c:orientation val="minMax"/>
        </c:scaling>
        <c:delete val="1"/>
        <c:axPos val="l"/>
        <c:numFmt formatCode="#,##0" sourceLinked="1"/>
        <c:tickLblPos val="none"/>
        <c:crossAx val="32539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262375521074558"/>
          <c:y val="2.0202020202020211E-2"/>
          <c:w val="0.5947523448355716"/>
          <c:h val="0.10873962724356435"/>
        </c:manualLayout>
      </c:layout>
      <c:txPr>
        <a:bodyPr/>
        <a:lstStyle/>
        <a:p>
          <a:pPr>
            <a:defRPr sz="1200"/>
          </a:pPr>
          <a:endParaRPr lang="es-CO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Hoja4!$A$2</c:f>
              <c:strCache>
                <c:ptCount val="1"/>
                <c:pt idx="0">
                  <c:v>CONTRABANDO </c:v>
                </c:pt>
              </c:strCache>
            </c:strRef>
          </c:tx>
          <c:cat>
            <c:numRef>
              <c:f>Hoja4!$B$1:$D$1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Hoja4!$B$2:$D$2</c:f>
              <c:numCache>
                <c:formatCode>#,##0</c:formatCode>
                <c:ptCount val="3"/>
                <c:pt idx="0">
                  <c:v>93435</c:v>
                </c:pt>
                <c:pt idx="1">
                  <c:v>135759</c:v>
                </c:pt>
                <c:pt idx="2" formatCode="_-* #,##0\ _€_-;\-* #,##0\ _€_-;_-* &quot;-&quot;??\ _€_-;_-@_-">
                  <c:v>122268</c:v>
                </c:pt>
              </c:numCache>
            </c:numRef>
          </c:val>
        </c:ser>
        <c:ser>
          <c:idx val="1"/>
          <c:order val="1"/>
          <c:tx>
            <c:strRef>
              <c:f>Hoja4!$A$3</c:f>
              <c:strCache>
                <c:ptCount val="1"/>
                <c:pt idx="0">
                  <c:v>ADULTERADO</c:v>
                </c:pt>
              </c:strCache>
            </c:strRef>
          </c:tx>
          <c:cat>
            <c:numRef>
              <c:f>Hoja4!$B$1:$D$1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Hoja4!$B$3:$D$3</c:f>
              <c:numCache>
                <c:formatCode>#,##0</c:formatCode>
                <c:ptCount val="3"/>
                <c:pt idx="0">
                  <c:v>32877</c:v>
                </c:pt>
                <c:pt idx="1">
                  <c:v>28245</c:v>
                </c:pt>
                <c:pt idx="2" formatCode="_-* #,##0\ _€_-;\-* #,##0\ _€_-;_-* &quot;-&quot;??\ _€_-;_-@_-">
                  <c:v>10893</c:v>
                </c:pt>
              </c:numCache>
            </c:numRef>
          </c:val>
        </c:ser>
        <c:shape val="box"/>
        <c:axId val="32507392"/>
        <c:axId val="32537600"/>
        <c:axId val="0"/>
      </c:bar3DChart>
      <c:catAx>
        <c:axId val="3250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32537600"/>
        <c:crosses val="autoZero"/>
        <c:auto val="1"/>
        <c:lblAlgn val="ctr"/>
        <c:lblOffset val="100"/>
      </c:catAx>
      <c:valAx>
        <c:axId val="3253760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32507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s-CO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Percent val="1"/>
          </c:dLbls>
          <c:cat>
            <c:strRef>
              <c:f>Hoja3!$A$3:$A$13</c:f>
              <c:strCache>
                <c:ptCount val="11"/>
                <c:pt idx="0">
                  <c:v>AGUARDIENTE</c:v>
                </c:pt>
                <c:pt idx="1">
                  <c:v>CERVEZA</c:v>
                </c:pt>
                <c:pt idx="2">
                  <c:v>BEBIDA ARTESANAL</c:v>
                </c:pt>
                <c:pt idx="3">
                  <c:v>RON</c:v>
                </c:pt>
                <c:pt idx="4">
                  <c:v>WHISKY</c:v>
                </c:pt>
                <c:pt idx="5">
                  <c:v>VINO</c:v>
                </c:pt>
                <c:pt idx="6">
                  <c:v>APERITIVO</c:v>
                </c:pt>
                <c:pt idx="7">
                  <c:v>VODKA</c:v>
                </c:pt>
                <c:pt idx="8">
                  <c:v>OTROS LICORES</c:v>
                </c:pt>
                <c:pt idx="9">
                  <c:v>TEQUILA</c:v>
                </c:pt>
                <c:pt idx="10">
                  <c:v>BRANDY</c:v>
                </c:pt>
              </c:strCache>
            </c:strRef>
          </c:cat>
          <c:val>
            <c:numRef>
              <c:f>Hoja3!$C$3:$C$13</c:f>
              <c:numCache>
                <c:formatCode>0.00%</c:formatCode>
                <c:ptCount val="11"/>
                <c:pt idx="0">
                  <c:v>4.1010506079107244E-2</c:v>
                </c:pt>
                <c:pt idx="1">
                  <c:v>3.0241587251522591E-2</c:v>
                </c:pt>
                <c:pt idx="2">
                  <c:v>2.3257560396812881E-2</c:v>
                </c:pt>
                <c:pt idx="3">
                  <c:v>5.1892070501122697E-3</c:v>
                </c:pt>
                <c:pt idx="4">
                  <c:v>4.7461343786844501E-3</c:v>
                </c:pt>
                <c:pt idx="5">
                  <c:v>4.0927899309857992E-3</c:v>
                </c:pt>
                <c:pt idx="6">
                  <c:v>1.3592568394650084E-3</c:v>
                </c:pt>
                <c:pt idx="7">
                  <c:v>1.3217083079880745E-3</c:v>
                </c:pt>
                <c:pt idx="8">
                  <c:v>5.1066002808630153E-4</c:v>
                </c:pt>
                <c:pt idx="9">
                  <c:v>3.0038825181547148E-4</c:v>
                </c:pt>
                <c:pt idx="10">
                  <c:v>1.5019412590773575E-5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es-CO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05/06/2018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ESTRATEGIA ANTICONTRABANDO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254977" y="142508"/>
            <a:ext cx="8673978" cy="752475"/>
            <a:chOff x="254977" y="142508"/>
            <a:chExt cx="8673978" cy="752475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977" y="142508"/>
              <a:ext cx="16002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0630" y="200391"/>
              <a:ext cx="18383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0 Imagen" descr="rentas-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s-ES" dirty="0" smtClean="0"/>
              <a:t>Continúa fortalecido el Grupo Operativo de Rentas con 4 funcionarios de nomina y 32 contratistas de los cuales se distinguen así:</a:t>
            </a:r>
            <a:endParaRPr lang="es-CO" dirty="0" smtClean="0"/>
          </a:p>
          <a:p>
            <a:pPr marL="177800" lvl="0" indent="0" algn="just">
              <a:buNone/>
            </a:pPr>
            <a:r>
              <a:rPr lang="es-CO" dirty="0" smtClean="0"/>
              <a:t>Cuatro grupos de ocho (8) integrantes con un Coordinador cada grupo, quienes se encargan de realizar operativos de control en establecimientos comerciales, presentar informe y evidencias ante la autoridad competente para el trámite de  las órdenes de allanamiento, desmantelamiento de alambiques y cierre de establecimientos.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61068"/>
            <a:ext cx="7886700" cy="1325563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95944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2016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154428" y="1775538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315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583933" y="3326703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25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650377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50377" y="4284617"/>
            <a:ext cx="0" cy="164592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728753" y="1729062"/>
            <a:ext cx="205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32.877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715691" y="2267501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92.273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715692" y="2819002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59.349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40774" y="4170819"/>
            <a:ext cx="194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ORDENES DE ALLANAMIENTO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8553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582466" y="239379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906105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76447" y="5011615"/>
            <a:ext cx="879232" cy="1063869"/>
          </a:xfrm>
          <a:prstGeom prst="rect">
            <a:avLst/>
          </a:prstGeom>
        </p:spPr>
      </p:pic>
      <p:sp>
        <p:nvSpPr>
          <p:cNvPr id="28" name="27 CuadroTexto">
            <a:hlinkClick r:id="rId2" action="ppaction://hlinksldjump"/>
          </p:cNvPr>
          <p:cNvSpPr txBox="1"/>
          <p:nvPr/>
        </p:nvSpPr>
        <p:spPr>
          <a:xfrm>
            <a:off x="4763588" y="3373489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1.162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29 CuadroTexto">
            <a:hlinkClick r:id="rId2" action="ppaction://hlinksldjump"/>
          </p:cNvPr>
          <p:cNvSpPr txBox="1"/>
          <p:nvPr/>
        </p:nvSpPr>
        <p:spPr>
          <a:xfrm>
            <a:off x="6519166" y="3541830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6016366" y="5167281"/>
            <a:ext cx="194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22</a:t>
            </a:r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personas capturadas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2017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378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2149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26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28.245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3913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 135.474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 45.613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83318" y="3953968"/>
            <a:ext cx="200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16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ORDENES DE ALLANAMIENTO</a:t>
            </a:r>
          </a:p>
        </p:txBody>
      </p:sp>
      <p:sp>
        <p:nvSpPr>
          <p:cNvPr id="20" name="19 CuadroTexto">
            <a:hlinkClick r:id="rId2" action="ppaction://hlinksldjump"/>
          </p:cNvPr>
          <p:cNvSpPr txBox="1"/>
          <p:nvPr/>
        </p:nvSpPr>
        <p:spPr>
          <a:xfrm>
            <a:off x="6707274" y="5154805"/>
            <a:ext cx="1854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25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PERSONAS CAPTURADAS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32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3646" y="4914901"/>
            <a:ext cx="993531" cy="1116624"/>
          </a:xfrm>
          <a:prstGeom prst="rect">
            <a:avLst/>
          </a:prstGeom>
        </p:spPr>
      </p:pic>
      <p:sp>
        <p:nvSpPr>
          <p:cNvPr id="35" name="34 CuadroTexto">
            <a:hlinkClick r:id="rId2" action="ppaction://hlinksldjump"/>
          </p:cNvPr>
          <p:cNvSpPr txBox="1"/>
          <p:nvPr/>
        </p:nvSpPr>
        <p:spPr>
          <a:xfrm>
            <a:off x="4332513" y="33996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285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rId2" action="ppaction://hlinksldjump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2018</a:t>
            </a:r>
            <a:endParaRPr lang="pt-BR" sz="72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151</a:t>
            </a:r>
            <a:endParaRPr lang="pt-BR" sz="3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2149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4</a:t>
            </a:r>
            <a:endParaRPr lang="pt-BR" sz="3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10.893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3913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118.241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40.408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83318" y="3953968"/>
            <a:ext cx="200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ORDENES DE ALLANAMIENTO</a:t>
            </a:r>
          </a:p>
        </p:txBody>
      </p:sp>
      <p:sp>
        <p:nvSpPr>
          <p:cNvPr id="20" name="19 CuadroTexto">
            <a:hlinkClick r:id="rId2" action="ppaction://hlinksldjump"/>
          </p:cNvPr>
          <p:cNvSpPr txBox="1"/>
          <p:nvPr/>
        </p:nvSpPr>
        <p:spPr>
          <a:xfrm>
            <a:off x="6707274" y="5154805"/>
            <a:ext cx="1854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13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PERSONAS CAPTURADAS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32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3646" y="4914901"/>
            <a:ext cx="993531" cy="1116624"/>
          </a:xfrm>
          <a:prstGeom prst="rect">
            <a:avLst/>
          </a:prstGeom>
        </p:spPr>
      </p:pic>
      <p:sp>
        <p:nvSpPr>
          <p:cNvPr id="35" name="34 CuadroTexto">
            <a:hlinkClick r:id="rId2" action="ppaction://hlinksldjump"/>
          </p:cNvPr>
          <p:cNvSpPr txBox="1"/>
          <p:nvPr/>
        </p:nvSpPr>
        <p:spPr>
          <a:xfrm>
            <a:off x="4332513" y="33996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4.027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rId2" action="ppaction://hlinksldjump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257702" y="3720355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31 de mayo</a:t>
            </a:r>
            <a:endParaRPr lang="es-ES" sz="1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639445"/>
            <a:ext cx="8817428" cy="1325563"/>
          </a:xfrm>
        </p:spPr>
        <p:txBody>
          <a:bodyPr/>
          <a:lstStyle/>
          <a:p>
            <a:pPr algn="ctr"/>
            <a:r>
              <a:rPr lang="es-CO" sz="32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COMPARATIVO DE APREHENSIONES</a:t>
            </a:r>
            <a:endParaRPr lang="es-CO" sz="32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1 Gráfico"/>
          <p:cNvGraphicFramePr/>
          <p:nvPr/>
        </p:nvGraphicFramePr>
        <p:xfrm>
          <a:off x="470263" y="1543050"/>
          <a:ext cx="7942217" cy="419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2970" y="561703"/>
            <a:ext cx="7886700" cy="1142048"/>
          </a:xfrm>
        </p:spPr>
        <p:txBody>
          <a:bodyPr/>
          <a:lstStyle/>
          <a:p>
            <a:pPr algn="ctr"/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28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COMPARATIVO CONTRABANDO VS ADULTERADO  </a:t>
            </a:r>
            <a:endParaRPr lang="es-CO" sz="28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7 Gráfico"/>
          <p:cNvGraphicFramePr/>
          <p:nvPr/>
        </p:nvGraphicFramePr>
        <p:xfrm>
          <a:off x="781050" y="2002064"/>
          <a:ext cx="7581900" cy="38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824" y="403441"/>
            <a:ext cx="7886700" cy="1142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n-US" sz="3600" dirty="0" smtClean="0"/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TIPO DE LICOR APREHENDIDO 2017</a:t>
            </a:r>
            <a:endParaRPr lang="es-CO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2 Gráfico"/>
          <p:cNvGraphicFramePr/>
          <p:nvPr/>
        </p:nvGraphicFramePr>
        <p:xfrm>
          <a:off x="378822" y="1685109"/>
          <a:ext cx="8347165" cy="465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1056</TotalTime>
  <Words>205</Words>
  <Application>Microsoft Office PowerPoint</Application>
  <PresentationFormat>Presentación en pantalla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Presentación1</vt:lpstr>
      <vt:lpstr>Diapositiva 1</vt:lpstr>
      <vt:lpstr>INFORME DE RESULTADOS</vt:lpstr>
      <vt:lpstr>INFORME DE RESULTADOS</vt:lpstr>
      <vt:lpstr>INFORME DE RESULTADOS</vt:lpstr>
      <vt:lpstr>INFORME DE RESULTADOS</vt:lpstr>
      <vt:lpstr>COMPARATIVO DE APREHENSIONES</vt:lpstr>
      <vt:lpstr> COMPARATIVO CONTRABANDO VS ADULTERADO  </vt:lpstr>
      <vt:lpstr>  TIPO DE LICOR APREHENDIDO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fernando rojas</cp:lastModifiedBy>
  <cp:revision>139</cp:revision>
  <dcterms:created xsi:type="dcterms:W3CDTF">2016-02-24T15:11:44Z</dcterms:created>
  <dcterms:modified xsi:type="dcterms:W3CDTF">2018-06-05T23:52:19Z</dcterms:modified>
</cp:coreProperties>
</file>